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3" r:id="rId8"/>
    <p:sldId id="264" r:id="rId9"/>
    <p:sldId id="265" r:id="rId10"/>
    <p:sldId id="271" r:id="rId11"/>
    <p:sldId id="269" r:id="rId12"/>
    <p:sldId id="270" r:id="rId13"/>
    <p:sldId id="272" r:id="rId14"/>
    <p:sldId id="273" r:id="rId15"/>
    <p:sldId id="299" r:id="rId16"/>
    <p:sldId id="300" r:id="rId17"/>
    <p:sldId id="289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付 庆娇" initials="付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1318"/>
    <a:srgbClr val="0B4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66" d="100"/>
          <a:sy n="66" d="100"/>
        </p:scale>
        <p:origin x="1243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BFF89-B17A-4478-9053-A6EC16407307}" type="doc">
      <dgm:prSet loTypeId="process" loCatId="process" qsTypeId="urn:microsoft.com/office/officeart/2005/8/quickstyle/simple1" qsCatId="simple" csTypeId="urn:microsoft.com/office/officeart/2005/8/colors/accent1_2" csCatId="accent1" phldr="1"/>
      <dgm:spPr/>
    </dgm:pt>
    <dgm:pt modelId="{9A2439D9-8AA0-4A42-A79B-6D5BCB854B36}">
      <dgm:prSet phldrT="[文本]" phldr="0" custT="1"/>
      <dgm:spPr>
        <a:xfrm>
          <a:off x="2349232" y="2188276"/>
          <a:ext cx="2605285" cy="1042114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观察</a:t>
          </a: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/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F9BF609B-A4B9-4B54-BAC6-A8410B8CF0B1}" cxnId="{EA6C1AB0-156F-44FE-ABE7-AE446D3A0F60}" type="par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154A10B1-9BF2-4ADA-8866-36533CF0E1F4}" cxnId="{EA6C1AB0-156F-44FE-ABE7-AE446D3A0F60}" type="sib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C3BC90A4-A427-4B58-B6D2-B3D331D88E8C}">
      <dgm:prSet phldrT="[文本]" phldr="0" custT="1"/>
      <dgm:spPr>
        <a:xfrm>
          <a:off x="4693989" y="2188276"/>
          <a:ext cx="2605285" cy="1042114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上手</a:t>
          </a: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/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4B81C2A3-1EE8-4B90-B7EC-499634A9FC45}" cxnId="{D8897F3D-58C3-407E-AA74-48300EFE3F4E}" type="par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1A567785-DE39-4C13-AA53-8F32769A1451}" cxnId="{D8897F3D-58C3-407E-AA74-48300EFE3F4E}" type="sib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F3F00AF6-5E7C-4699-8AA3-C40BF7DA6009}">
      <dgm:prSet phldrT="[文本]" phldr="0" custT="1"/>
      <dgm:spPr>
        <a:xfrm>
          <a:off x="7038746" y="2188276"/>
          <a:ext cx="2605285" cy="1042114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复</a:t>
          </a: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现</a:t>
          </a: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/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20D92A81-C7FC-4920-A070-D93EE71AE231}" cxnId="{338646CB-73F0-4D1F-9F69-01CB58509C25}" type="par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78E8DF4C-660E-4B90-A345-1E79E528AD82}" cxnId="{338646CB-73F0-4D1F-9F69-01CB58509C25}" type="sib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1BC1997C-04F7-419F-87A8-14C0DAC763C5}" type="pres">
      <dgm:prSet presAssocID="{F9CBFF89-B17A-4478-9053-A6EC16407307}" presName="Name0" presStyleCnt="0">
        <dgm:presLayoutVars>
          <dgm:dir/>
          <dgm:animLvl val="lvl"/>
          <dgm:resizeHandles val="exact"/>
        </dgm:presLayoutVars>
      </dgm:prSet>
      <dgm:spPr/>
    </dgm:pt>
    <dgm:pt modelId="{BE45B50D-5190-46DC-B8EB-021E32F078F1}" type="pres">
      <dgm:prSet presAssocID="{9A2439D9-8AA0-4A42-A79B-6D5BCB854B3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2831CD-FBB8-44BE-8E8B-119E775CA259}" type="pres">
      <dgm:prSet presAssocID="{154A10B1-9BF2-4ADA-8866-36533CF0E1F4}" presName="parTxOnlySpace" presStyleCnt="0"/>
      <dgm:spPr/>
    </dgm:pt>
    <dgm:pt modelId="{888E83C3-ED3C-414B-9004-8FC919FC0E96}" type="pres">
      <dgm:prSet presAssocID="{C3BC90A4-A427-4B58-B6D2-B3D331D88E8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F141D36-F3F4-474F-954C-C9433D9F84E7}" type="pres">
      <dgm:prSet presAssocID="{1A567785-DE39-4C13-AA53-8F32769A1451}" presName="parTxOnlySpace" presStyleCnt="0"/>
      <dgm:spPr/>
    </dgm:pt>
    <dgm:pt modelId="{25A00CE1-8AA4-4767-9952-C8BB70942BC3}" type="pres">
      <dgm:prSet presAssocID="{F3F00AF6-5E7C-4699-8AA3-C40BF7DA600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A6C1AB0-156F-44FE-ABE7-AE446D3A0F60}" srcId="{F9CBFF89-B17A-4478-9053-A6EC16407307}" destId="{9A2439D9-8AA0-4A42-A79B-6D5BCB854B36}" srcOrd="0" destOrd="0" parTransId="{F9BF609B-A4B9-4B54-BAC6-A8410B8CF0B1}" sibTransId="{154A10B1-9BF2-4ADA-8866-36533CF0E1F4}"/>
    <dgm:cxn modelId="{D8897F3D-58C3-407E-AA74-48300EFE3F4E}" srcId="{F9CBFF89-B17A-4478-9053-A6EC16407307}" destId="{C3BC90A4-A427-4B58-B6D2-B3D331D88E8C}" srcOrd="1" destOrd="0" parTransId="{4B81C2A3-1EE8-4B90-B7EC-499634A9FC45}" sibTransId="{1A567785-DE39-4C13-AA53-8F32769A1451}"/>
    <dgm:cxn modelId="{338646CB-73F0-4D1F-9F69-01CB58509C25}" srcId="{F9CBFF89-B17A-4478-9053-A6EC16407307}" destId="{F3F00AF6-5E7C-4699-8AA3-C40BF7DA6009}" srcOrd="2" destOrd="0" parTransId="{20D92A81-C7FC-4920-A070-D93EE71AE231}" sibTransId="{78E8DF4C-660E-4B90-A345-1E79E528AD82}"/>
    <dgm:cxn modelId="{F858BE96-AF6F-4E59-B076-B95CEC7CEB9A}" type="presOf" srcId="{F9CBFF89-B17A-4478-9053-A6EC16407307}" destId="{1BC1997C-04F7-419F-87A8-14C0DAC763C5}" srcOrd="0" destOrd="0" presId="urn:microsoft.com/office/officeart/2005/8/layout/chevron1"/>
    <dgm:cxn modelId="{4155E487-1ABA-406A-A133-E05A8A99438A}" type="presParOf" srcId="{1BC1997C-04F7-419F-87A8-14C0DAC763C5}" destId="{BE45B50D-5190-46DC-B8EB-021E32F078F1}" srcOrd="0" destOrd="0" presId="urn:microsoft.com/office/officeart/2005/8/layout/chevron1"/>
    <dgm:cxn modelId="{71998E8C-B6BF-48DF-A952-8E4D5146CC74}" type="presOf" srcId="{9A2439D9-8AA0-4A42-A79B-6D5BCB854B36}" destId="{BE45B50D-5190-46DC-B8EB-021E32F078F1}" srcOrd="0" destOrd="0" presId="urn:microsoft.com/office/officeart/2005/8/layout/chevron1"/>
    <dgm:cxn modelId="{A80BD420-8D04-4C8A-A06A-0FF468FAA298}" type="presParOf" srcId="{1BC1997C-04F7-419F-87A8-14C0DAC763C5}" destId="{FD2831CD-FBB8-44BE-8E8B-119E775CA259}" srcOrd="1" destOrd="0" presId="urn:microsoft.com/office/officeart/2005/8/layout/chevron1"/>
    <dgm:cxn modelId="{1F6E0BF1-FE64-457D-8244-1A5803D1224C}" type="presParOf" srcId="{1BC1997C-04F7-419F-87A8-14C0DAC763C5}" destId="{888E83C3-ED3C-414B-9004-8FC919FC0E96}" srcOrd="2" destOrd="0" presId="urn:microsoft.com/office/officeart/2005/8/layout/chevron1"/>
    <dgm:cxn modelId="{205C2D86-82A8-48BD-BAF4-C0F4F2016F56}" type="presOf" srcId="{C3BC90A4-A427-4B58-B6D2-B3D331D88E8C}" destId="{888E83C3-ED3C-414B-9004-8FC919FC0E96}" srcOrd="0" destOrd="0" presId="urn:microsoft.com/office/officeart/2005/8/layout/chevron1"/>
    <dgm:cxn modelId="{5E44CFC1-CF1F-493B-8455-E089B0860259}" type="presParOf" srcId="{1BC1997C-04F7-419F-87A8-14C0DAC763C5}" destId="{1F141D36-F3F4-474F-954C-C9433D9F84E7}" srcOrd="3" destOrd="0" presId="urn:microsoft.com/office/officeart/2005/8/layout/chevron1"/>
    <dgm:cxn modelId="{C779EE59-F13B-42A3-8195-39EA18F082D9}" type="presParOf" srcId="{1BC1997C-04F7-419F-87A8-14C0DAC763C5}" destId="{25A00CE1-8AA4-4767-9952-C8BB70942BC3}" srcOrd="4" destOrd="0" presId="urn:microsoft.com/office/officeart/2005/8/layout/chevron1"/>
    <dgm:cxn modelId="{F3C5545F-0768-4614-9721-8C38357CAAF4}" type="presOf" srcId="{F3F00AF6-5E7C-4699-8AA3-C40BF7DA6009}" destId="{25A00CE1-8AA4-4767-9952-C8BB70942BC3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9648508" cy="5418667"/>
        <a:chOff x="0" y="0"/>
        <a:chExt cx="9648508" cy="5418667"/>
      </a:xfrm>
    </dsp:grpSpPr>
    <dsp:sp modelId="{BE45B50D-5190-46DC-B8EB-021E32F078F1}">
      <dsp:nvSpPr>
        <dsp:cNvPr id="3" name="燕尾形 2"/>
        <dsp:cNvSpPr/>
      </dsp:nvSpPr>
      <dsp:spPr bwMode="white">
        <a:xfrm>
          <a:off x="0" y="2020154"/>
          <a:ext cx="3445896" cy="1378358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观察</a:t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0" y="2020154"/>
        <a:ext cx="3445896" cy="1378358"/>
      </dsp:txXfrm>
    </dsp:sp>
    <dsp:sp modelId="{888E83C3-ED3C-414B-9004-8FC919FC0E96}">
      <dsp:nvSpPr>
        <dsp:cNvPr id="4" name="燕尾形 3"/>
        <dsp:cNvSpPr/>
      </dsp:nvSpPr>
      <dsp:spPr bwMode="white">
        <a:xfrm>
          <a:off x="3101306" y="2020154"/>
          <a:ext cx="3445896" cy="1378358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上手</a:t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3101306" y="2020154"/>
        <a:ext cx="3445896" cy="1378358"/>
      </dsp:txXfrm>
    </dsp:sp>
    <dsp:sp modelId="{25A00CE1-8AA4-4767-9952-C8BB70942BC3}">
      <dsp:nvSpPr>
        <dsp:cNvPr id="5" name="燕尾形 4"/>
        <dsp:cNvSpPr/>
      </dsp:nvSpPr>
      <dsp:spPr bwMode="white">
        <a:xfrm>
          <a:off x="6202612" y="2020154"/>
          <a:ext cx="3445896" cy="1378358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复</a:t>
          </a: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现</a:t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6202612" y="2020154"/>
        <a:ext cx="3445896" cy="1378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865B-5201-4C6F-BEA6-5878E74E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F44F2-BBCE-4D7A-9913-620779D22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F44F2-BBCE-4D7A-9913-620779D22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F44F2-BBCE-4D7A-9913-620779D22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F44F2-BBCE-4D7A-9913-620779D22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 b="38615"/>
          <a:stretch>
            <a:fillRect/>
          </a:stretch>
        </p:blipFill>
        <p:spPr>
          <a:xfrm>
            <a:off x="-1" y="-68719"/>
            <a:ext cx="12192000" cy="349905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040965" y="5686961"/>
            <a:ext cx="4683398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961318"/>
                </a:gs>
                <a:gs pos="60000">
                  <a:srgbClr val="961318">
                    <a:alpha val="40000"/>
                  </a:srgbClr>
                </a:gs>
                <a:gs pos="92000">
                  <a:srgbClr val="9613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0" y="4522550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rgbClr val="961318"/>
                </a:solidFill>
                <a:ea typeface="+mn-lt"/>
                <a:cs typeface="+mn-lt"/>
              </a:rPr>
              <a:t>计算机</a:t>
            </a:r>
            <a:r>
              <a:rPr lang="en-US" altLang="zh-CN" sz="4800" b="1" dirty="0">
                <a:solidFill>
                  <a:srgbClr val="961318"/>
                </a:solidFill>
                <a:ea typeface="+mn-lt"/>
                <a:cs typeface="+mn-lt"/>
              </a:rPr>
              <a:t>14</a:t>
            </a:r>
            <a:r>
              <a:rPr lang="zh-CN" altLang="en-US" sz="4800" b="1" dirty="0">
                <a:solidFill>
                  <a:srgbClr val="961318"/>
                </a:solidFill>
                <a:ea typeface="+mn-lt"/>
                <a:cs typeface="+mn-lt"/>
              </a:rPr>
              <a:t>班张秉瀚</a:t>
            </a:r>
            <a:r>
              <a:rPr lang="en-US" altLang="zh-CN" sz="4800" b="1" dirty="0">
                <a:solidFill>
                  <a:srgbClr val="961318"/>
                </a:solidFill>
                <a:ea typeface="+mn-lt"/>
                <a:cs typeface="+mn-lt"/>
              </a:rPr>
              <a:t>-QG</a:t>
            </a:r>
            <a:r>
              <a:rPr lang="zh-CN" altLang="en-US" sz="4800" b="1" dirty="0">
                <a:solidFill>
                  <a:srgbClr val="961318"/>
                </a:solidFill>
                <a:ea typeface="+mn-lt"/>
                <a:cs typeface="+mn-lt"/>
              </a:rPr>
              <a:t>工作室中期考核</a:t>
            </a:r>
            <a:endParaRPr lang="zh-CN" altLang="en-US" sz="4800" b="1" dirty="0">
              <a:solidFill>
                <a:srgbClr val="961318"/>
              </a:solidFill>
              <a:ea typeface="+mn-lt"/>
              <a:cs typeface="+mn-lt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2814320" y="5962650"/>
            <a:ext cx="2615565" cy="520700"/>
          </a:xfrm>
          <a:prstGeom prst="roundRect">
            <a:avLst>
              <a:gd name="adj" fmla="val 22153"/>
            </a:avLst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宣讲人：张秉瀚</a:t>
            </a: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762375" y="5950491"/>
            <a:ext cx="2719859" cy="532494"/>
            <a:chOff x="8333639" y="5808273"/>
            <a:chExt cx="2552076" cy="463012"/>
          </a:xfrm>
        </p:grpSpPr>
        <p:sp>
          <p:nvSpPr>
            <p:cNvPr id="23" name="矩形: 圆角 22"/>
            <p:cNvSpPr/>
            <p:nvPr/>
          </p:nvSpPr>
          <p:spPr>
            <a:xfrm>
              <a:off x="8473667" y="5808273"/>
              <a:ext cx="227321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33639" y="5907265"/>
              <a:ext cx="2552076" cy="3202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日期：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2024-04-06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>
          <a:xfrm>
            <a:off x="5429768" y="2807104"/>
            <a:ext cx="1332464" cy="133246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论文复现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0" name="图片 16" descr="b9a7fc7cb341cb596b372a7075ff921"/>
          <p:cNvPicPr>
            <a:picLocks noChangeAspect="1"/>
          </p:cNvPicPr>
          <p:nvPr/>
        </p:nvPicPr>
        <p:blipFill>
          <a:blip r:embed="rId2"/>
          <a:srcRect l="5588" t="3980" r="-446" b="13787"/>
          <a:stretch>
            <a:fillRect/>
          </a:stretch>
        </p:blipFill>
        <p:spPr>
          <a:xfrm>
            <a:off x="6826250" y="1008380"/>
            <a:ext cx="4485640" cy="5554345"/>
          </a:xfrm>
          <a:prstGeom prst="rect">
            <a:avLst/>
          </a:prstGeom>
        </p:spPr>
      </p:pic>
      <p:pic>
        <p:nvPicPr>
          <p:cNvPr id="12" name="图片 15" descr="4bbe4c32c333df4be5642502e812a6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2073275"/>
            <a:ext cx="6017260" cy="2776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1036320" y="5006975"/>
            <a:ext cx="9405620" cy="11957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论文复现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0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6320" y="1641475"/>
            <a:ext cx="9333865" cy="321500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991870" y="1146810"/>
            <a:ext cx="6720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fig-2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fig-6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应该是最让我感到煎熬的两个板块。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23315" y="5083810"/>
            <a:ext cx="6929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其中，</a:t>
            </a:r>
            <a:r>
              <a:rPr lang="en-US" altLang="zh-CN"/>
              <a:t>fig-6</a:t>
            </a:r>
            <a:r>
              <a:rPr lang="zh-CN" altLang="en-US"/>
              <a:t>是因为我</a:t>
            </a:r>
            <a:r>
              <a:rPr lang="en-US" altLang="zh-CN"/>
              <a:t>PDF</a:t>
            </a:r>
            <a:r>
              <a:rPr lang="zh-CN" altLang="en-US"/>
              <a:t>函数没学明白，我认也认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但是</a:t>
            </a:r>
            <a:r>
              <a:rPr lang="en-US" altLang="zh-CN"/>
              <a:t>fig-2</a:t>
            </a:r>
            <a:r>
              <a:rPr lang="zh-CN" altLang="en-US"/>
              <a:t>纯纯就是因为运行时间！！！每次运行</a:t>
            </a:r>
            <a:r>
              <a:rPr lang="en-US" altLang="zh-CN"/>
              <a:t>10</a:t>
            </a:r>
            <a:r>
              <a:rPr lang="zh-CN" altLang="en-US"/>
              <a:t>个小时之后，我就会惊喜的发现</a:t>
            </a:r>
            <a:r>
              <a:rPr lang="en-US" altLang="zh-CN">
                <a:solidFill>
                  <a:srgbClr val="FF0000"/>
                </a:solidFill>
              </a:rPr>
              <a:t> “</a:t>
            </a:r>
            <a:r>
              <a:rPr lang="zh-CN" altLang="en-US">
                <a:solidFill>
                  <a:srgbClr val="FF0000"/>
                </a:solidFill>
              </a:rPr>
              <a:t>哇！我的图例写错了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论文复现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0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913765"/>
            <a:ext cx="6748780" cy="26054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8211185" y="4338320"/>
            <a:ext cx="27724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之前感觉是我的收敛范围</a:t>
            </a:r>
            <a:r>
              <a:rPr lang="en-US" altLang="zh-CN" b="1"/>
              <a:t>(r=1)</a:t>
            </a:r>
            <a:r>
              <a:rPr lang="zh-CN" altLang="en-US" b="1"/>
              <a:t>设的太大了，以至于</a:t>
            </a:r>
            <a:r>
              <a:rPr lang="en-US" altLang="zh-CN" b="1"/>
              <a:t>fig-4</a:t>
            </a:r>
            <a:r>
              <a:rPr lang="zh-CN" altLang="en-US" b="1"/>
              <a:t>在</a:t>
            </a:r>
            <a:r>
              <a:rPr lang="en-US" altLang="zh-CN" b="1"/>
              <a:t>t=10</a:t>
            </a:r>
            <a:r>
              <a:rPr lang="zh-CN" altLang="en-US" b="1"/>
              <a:t>之前就</a:t>
            </a:r>
            <a:r>
              <a:rPr lang="zh-CN" altLang="en-US" b="1"/>
              <a:t>已经收敛完毕，所以把</a:t>
            </a:r>
            <a:r>
              <a:rPr lang="en-US" altLang="zh-CN" b="1"/>
              <a:t>r</a:t>
            </a:r>
            <a:r>
              <a:rPr lang="zh-CN" altLang="en-US" b="1"/>
              <a:t>改为了</a:t>
            </a:r>
            <a:r>
              <a:rPr lang="en-US" altLang="zh-CN" b="1"/>
              <a:t>0.95</a:t>
            </a:r>
            <a:endParaRPr lang="en-US" altLang="zh-CN" b="1"/>
          </a:p>
        </p:txBody>
      </p:sp>
      <p:pic>
        <p:nvPicPr>
          <p:cNvPr id="2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0" y="1254125"/>
            <a:ext cx="3129280" cy="17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3613785"/>
            <a:ext cx="7149465" cy="2750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论文复现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82675"/>
            <a:ext cx="9524365" cy="39255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397635" y="5269865"/>
            <a:ext cx="6841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自己最满意的一集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论文复现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7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429385"/>
            <a:ext cx="9997440" cy="34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108710" y="5193030"/>
            <a:ext cx="8315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感觉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fig-6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有点没有搞懂，可能是我概率分布设置的有点问题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040965" y="5686961"/>
            <a:ext cx="4683398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961318"/>
                </a:gs>
                <a:gs pos="60000">
                  <a:srgbClr val="961318">
                    <a:alpha val="40000"/>
                  </a:srgbClr>
                </a:gs>
                <a:gs pos="92000">
                  <a:srgbClr val="9613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/>
        </p:spPr>
      </p:cxnSp>
      <p:grpSp>
        <p:nvGrpSpPr>
          <p:cNvPr id="7" name="组合 6"/>
          <p:cNvGrpSpPr/>
          <p:nvPr/>
        </p:nvGrpSpPr>
        <p:grpSpPr>
          <a:xfrm>
            <a:off x="2545630" y="6019754"/>
            <a:ext cx="2615402" cy="521014"/>
            <a:chOff x="1767755" y="5835880"/>
            <a:chExt cx="2273210" cy="463012"/>
          </a:xfrm>
        </p:grpSpPr>
        <p:sp>
          <p:nvSpPr>
            <p:cNvPr id="8" name="矩形: 圆角 7"/>
            <p:cNvSpPr/>
            <p:nvPr/>
          </p:nvSpPr>
          <p:spPr>
            <a:xfrm>
              <a:off x="1767755" y="5835880"/>
              <a:ext cx="227321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824140" y="5903738"/>
              <a:ext cx="2160442" cy="3272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宣讲人：张秉瀚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69030" y="6041296"/>
            <a:ext cx="2719859" cy="532494"/>
            <a:chOff x="8333639" y="5835880"/>
            <a:chExt cx="2552076" cy="463012"/>
          </a:xfrm>
        </p:grpSpPr>
        <p:sp>
          <p:nvSpPr>
            <p:cNvPr id="15" name="矩形: 圆角 14"/>
            <p:cNvSpPr/>
            <p:nvPr/>
          </p:nvSpPr>
          <p:spPr>
            <a:xfrm>
              <a:off x="8473071" y="5835880"/>
              <a:ext cx="227321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33639" y="5907265"/>
              <a:ext cx="2552076" cy="3202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等线" panose="02010600030101010101" pitchFamily="2" charset="-122"/>
                  <a:cs typeface="+mn-cs"/>
                </a:rPr>
                <a:t>日期：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等线" panose="02010600030101010101" pitchFamily="2" charset="-122"/>
                  <a:cs typeface="+mn-cs"/>
                </a:rPr>
                <a:t>2024-04-06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0" y="444804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汇报结束  感谢聆听</a:t>
            </a:r>
            <a:r>
              <a:rPr lang="zh-CN" altLang="en-US" sz="4800" b="1" i="1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！</a:t>
            </a:r>
            <a:endParaRPr lang="zh-CN" altLang="en-US" sz="4800" b="1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 b="38615"/>
          <a:stretch>
            <a:fillRect/>
          </a:stretch>
        </p:blipFill>
        <p:spPr>
          <a:xfrm>
            <a:off x="-1" y="-79514"/>
            <a:ext cx="12192000" cy="34990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>
          <a:xfrm>
            <a:off x="5429768" y="2807104"/>
            <a:ext cx="1332464" cy="133246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r="22438"/>
          <a:stretch>
            <a:fillRect/>
          </a:stretch>
        </p:blipFill>
        <p:spPr>
          <a:xfrm>
            <a:off x="0" y="0"/>
            <a:ext cx="5395079" cy="68799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0"/>
            <a:ext cx="5395079" cy="6879957"/>
          </a:xfrm>
          <a:prstGeom prst="rect">
            <a:avLst/>
          </a:prstGeom>
          <a:solidFill>
            <a:srgbClr val="961318">
              <a:alpha val="8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47797" y="2197100"/>
            <a:ext cx="2603500" cy="1790700"/>
            <a:chOff x="1778000" y="2197100"/>
            <a:chExt cx="2603500" cy="1790700"/>
          </a:xfrm>
        </p:grpSpPr>
        <p:sp>
          <p:nvSpPr>
            <p:cNvPr id="5" name="文本框 4"/>
            <p:cNvSpPr txBox="1"/>
            <p:nvPr/>
          </p:nvSpPr>
          <p:spPr>
            <a:xfrm>
              <a:off x="2090118" y="2413337"/>
              <a:ext cx="19872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目录</a:t>
              </a: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47888" y="3429000"/>
              <a:ext cx="1871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</a:rPr>
                <a:t>CONTENTS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778000" y="2197100"/>
              <a:ext cx="2603500" cy="1790700"/>
            </a:xfrm>
            <a:prstGeom prst="rect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6489060" y="2170549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01</a:t>
            </a:r>
            <a:endParaRPr lang="en-US" altLang="zh-CN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46914" y="2221349"/>
            <a:ext cx="3850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多智能体系统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489061" y="3130403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02</a:t>
            </a:r>
            <a:endParaRPr lang="en-US" altLang="zh-CN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46914" y="3181203"/>
            <a:ext cx="34183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实现过程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489061" y="4090257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03</a:t>
            </a:r>
            <a:endParaRPr lang="en-US" altLang="zh-CN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46914" y="4141057"/>
            <a:ext cx="36738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论文复现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29798" y="6376241"/>
            <a:ext cx="226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5" b="8335"/>
          <a:stretch>
            <a:fillRect/>
          </a:stretch>
        </p:blipFill>
        <p:spPr>
          <a:xfrm>
            <a:off x="-1" y="0"/>
            <a:ext cx="12191999" cy="68729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-3413"/>
            <a:ext cx="12191999" cy="6872988"/>
          </a:xfrm>
          <a:prstGeom prst="rect">
            <a:avLst/>
          </a:prstGeom>
          <a:gradFill flip="none" rotWithShape="1">
            <a:gsLst>
              <a:gs pos="0">
                <a:srgbClr val="961318"/>
              </a:gs>
              <a:gs pos="54000">
                <a:srgbClr val="961318">
                  <a:alpha val="72000"/>
                </a:srgbClr>
              </a:gs>
              <a:gs pos="100000">
                <a:srgbClr val="961318">
                  <a:alpha val="9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416" y="146766"/>
            <a:ext cx="10359317" cy="6586418"/>
            <a:chOff x="839416" y="146766"/>
            <a:chExt cx="10359317" cy="6586418"/>
          </a:xfrm>
        </p:grpSpPr>
        <p:grpSp>
          <p:nvGrpSpPr>
            <p:cNvPr id="5" name="组合 4"/>
            <p:cNvGrpSpPr/>
            <p:nvPr/>
          </p:nvGrpSpPr>
          <p:grpSpPr>
            <a:xfrm>
              <a:off x="839416" y="1556792"/>
              <a:ext cx="6243011" cy="3744416"/>
              <a:chOff x="1438213" y="1556792"/>
              <a:chExt cx="6243011" cy="37444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35560" y="2747993"/>
                <a:ext cx="5545664" cy="101473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多智能体</a:t>
                </a: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系统</a:t>
                </a:r>
                <a:endPara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微软雅黑" panose="020B0503020204020204" charset="-122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438213" y="1556792"/>
                <a:ext cx="2520280" cy="3744416"/>
                <a:chOff x="1487488" y="1556792"/>
                <a:chExt cx="2520280" cy="3744416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4007768" y="1556792"/>
                  <a:ext cx="0" cy="7200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" name="直接连接符 11"/>
                <p:cNvCxnSpPr/>
                <p:nvPr/>
              </p:nvCxnSpPr>
              <p:spPr>
                <a:xfrm flipH="1">
                  <a:off x="1487488" y="1556792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487488" y="1556792"/>
                  <a:ext cx="0" cy="374441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1487488" y="5301208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4007768" y="4509120"/>
                  <a:ext cx="0" cy="79208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7404104" y="146766"/>
              <a:ext cx="3794629" cy="658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苹方 常规" panose="020B0300000000000000" pitchFamily="34" charset="-122"/>
                  <a:cs typeface="Roboto Condensed" panose="02000000000000000000" pitchFamily="2" charset="0"/>
                </a:rPr>
                <a:t>1</a:t>
              </a:r>
              <a:endParaRPr kumimoji="0" lang="zh-CN" altLang="en-US" sz="4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苹方 常规" panose="020B0300000000000000" pitchFamily="34" charset="-122"/>
                <a:cs typeface="Roboto Condensed" panose="02000000000000000000" pitchFamily="2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735546" y="4221088"/>
              <a:ext cx="760054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17" name="文本框 2"/>
          <p:cNvSpPr txBox="1"/>
          <p:nvPr/>
        </p:nvSpPr>
        <p:spPr>
          <a:xfrm>
            <a:off x="9987943" y="5546630"/>
            <a:ext cx="1960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sz="32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835" y="181793"/>
            <a:ext cx="4176464" cy="1273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263271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3200" b="1" kern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多智能体</a:t>
                </a:r>
                <a:r>
                  <a:rPr lang="zh-CN" altLang="en-US" sz="3200" b="1" kern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系统</a:t>
                </a:r>
                <a:endParaRPr lang="zh-CN" altLang="en-US" sz="3200" b="1" kern="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grpSp>
        <p:nvGrpSpPr>
          <p:cNvPr id="15" name="组合 14"/>
          <p:cNvGrpSpPr/>
          <p:nvPr/>
        </p:nvGrpSpPr>
        <p:grpSpPr>
          <a:xfrm>
            <a:off x="1273492" y="1550530"/>
            <a:ext cx="9646921" cy="3443622"/>
            <a:chOff x="7067714" y="2019303"/>
            <a:chExt cx="3515710" cy="3393554"/>
          </a:xfrm>
        </p:grpSpPr>
        <p:grpSp>
          <p:nvGrpSpPr>
            <p:cNvPr id="16" name="组合 15"/>
            <p:cNvGrpSpPr/>
            <p:nvPr/>
          </p:nvGrpSpPr>
          <p:grpSpPr>
            <a:xfrm>
              <a:off x="7067714" y="2019303"/>
              <a:ext cx="3515710" cy="3393545"/>
              <a:chOff x="911225" y="1380520"/>
              <a:chExt cx="3515710" cy="3982637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911225" y="1380520"/>
                <a:ext cx="3515710" cy="3982637"/>
              </a:xfrm>
              <a:prstGeom prst="roundRect">
                <a:avLst>
                  <a:gd name="adj" fmla="val 0"/>
                </a:avLst>
              </a:prstGeom>
              <a:solidFill>
                <a:srgbClr val="0F5035">
                  <a:alpha val="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911225" y="1380521"/>
                <a:ext cx="3515710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961318"/>
                </a:solidFill>
                <a:prstDash val="solid"/>
                <a:miter lim="800000"/>
                <a:tailEnd type="none"/>
              </a:ln>
              <a:effectLst/>
            </p:spPr>
          </p:cxnSp>
        </p:grpSp>
        <p:cxnSp>
          <p:nvCxnSpPr>
            <p:cNvPr id="17" name="直接连接符 16"/>
            <p:cNvCxnSpPr/>
            <p:nvPr/>
          </p:nvCxnSpPr>
          <p:spPr>
            <a:xfrm>
              <a:off x="7067714" y="5412857"/>
              <a:ext cx="3515710" cy="0"/>
            </a:xfrm>
            <a:prstGeom prst="line">
              <a:avLst/>
            </a:prstGeom>
            <a:noFill/>
            <a:ln w="63500" cap="flat" cmpd="sng" algn="ctr">
              <a:solidFill>
                <a:srgbClr val="961318"/>
              </a:solidFill>
              <a:prstDash val="solid"/>
              <a:miter lim="800000"/>
              <a:tailEnd type="none"/>
            </a:ln>
            <a:effectLst/>
          </p:spPr>
        </p:cxnSp>
      </p:grpSp>
      <p:sp>
        <p:nvSpPr>
          <p:cNvPr id="20" name="矩形 19"/>
          <p:cNvSpPr/>
          <p:nvPr/>
        </p:nvSpPr>
        <p:spPr>
          <a:xfrm>
            <a:off x="1645919" y="1672015"/>
            <a:ext cx="8898256" cy="3199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共识问题在多个领域都有</a:t>
            </a:r>
            <a:r>
              <a:rPr lang="zh-CN" altLang="en-US" sz="1600" spc="3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重要应用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，例如：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自动化和机器人系统：多智能体系统被用于协调多个机器人或自动化设备，实现群体任务和目标</a:t>
            </a:r>
            <a:r>
              <a:rPr lang="en-US" altLang="zh-CN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军事、航天、无人机。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交通控制：在智能交通系统中，多智能体共识策略可以用于车辆队列控制和交通流优化。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能源管理：在智能电网中，多智能体技术有助于优化能源分配和需求响应。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通信网络：共识算法在通信网络中用于数据同步和资源分配。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这些应用表明，多智能体系统的共识问题对于设计和实现高效、协调一致的分布式系统至关重要。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73492" y="5543835"/>
            <a:ext cx="13962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400" b="1" spc="100" dirty="0">
                <a:solidFill>
                  <a:srgbClr val="961318"/>
                </a:solidFill>
                <a:latin typeface="微软雅黑" panose="020B0503020204020204" charset="-122"/>
                <a:ea typeface="微软雅黑" panose="020B0503020204020204" charset="-122"/>
              </a:rPr>
              <a:t>关键词：</a:t>
            </a:r>
            <a:endParaRPr lang="zh-CN" altLang="en-US" sz="2400" b="1" spc="100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92375" y="5539105"/>
            <a:ext cx="320992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400" spc="3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自动化和机器人系统</a:t>
            </a:r>
            <a:endParaRPr lang="zh-CN" altLang="en-US" sz="24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02273" y="5539390"/>
            <a:ext cx="1396297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400" spc="3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交通控制</a:t>
            </a:r>
            <a:endParaRPr lang="zh-CN" altLang="en-US" sz="24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639333" y="5539390"/>
            <a:ext cx="1396297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400" spc="3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能源管理</a:t>
            </a:r>
            <a:endParaRPr lang="zh-CN" altLang="en-US" sz="24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80855" y="5539105"/>
            <a:ext cx="139636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400" spc="3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通信网络</a:t>
            </a:r>
            <a:endParaRPr lang="zh-CN" altLang="en-US" sz="24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263271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defRPr/>
                </a:pPr>
                <a:r>
                  <a:rPr lang="zh-CN" altLang="en-US" sz="3200" b="1" kern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多智能体系统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7" name="矩形 16"/>
          <p:cNvSpPr/>
          <p:nvPr/>
        </p:nvSpPr>
        <p:spPr>
          <a:xfrm>
            <a:off x="6727111" y="3317270"/>
            <a:ext cx="4850844" cy="1200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多智能体系统，可以通过信息共享，在一定的规则下进行聚类和收敛，从而实现信息的统一化和决策的一致</a:t>
            </a:r>
            <a:r>
              <a:rPr lang="zh-CN" altLang="en-US" sz="2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化。</a:t>
            </a:r>
            <a:endParaRPr lang="zh-CN" altLang="en-US" sz="20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7110" y="2477404"/>
            <a:ext cx="225583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spc="100" dirty="0">
                <a:solidFill>
                  <a:srgbClr val="961318"/>
                </a:solidFill>
                <a:latin typeface="微软雅黑" panose="020B0503020204020204" charset="-122"/>
                <a:ea typeface="微软雅黑" panose="020B0503020204020204" charset="-122"/>
              </a:rPr>
              <a:t>我的</a:t>
            </a:r>
            <a:r>
              <a:rPr lang="zh-CN" altLang="en-US" sz="2400" b="1" spc="100" dirty="0">
                <a:solidFill>
                  <a:srgbClr val="961318"/>
                </a:solidFill>
                <a:latin typeface="微软雅黑" panose="020B0503020204020204" charset="-122"/>
                <a:ea typeface="微软雅黑" panose="020B0503020204020204" charset="-122"/>
              </a:rPr>
              <a:t>理解：</a:t>
            </a:r>
            <a:endParaRPr lang="zh-CN" altLang="en-US" sz="2400" b="1" spc="100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727110" y="2982119"/>
            <a:ext cx="578734" cy="0"/>
          </a:xfrm>
          <a:prstGeom prst="line">
            <a:avLst/>
          </a:prstGeom>
          <a:noFill/>
          <a:ln w="38100" cap="flat" cmpd="sng" algn="ctr">
            <a:solidFill>
              <a:srgbClr val="961318"/>
            </a:solidFill>
            <a:prstDash val="solid"/>
            <a:miter lim="800000"/>
          </a:ln>
          <a:effectLst/>
        </p:spPr>
      </p:cxnSp>
      <p:pic>
        <p:nvPicPr>
          <p:cNvPr id="15" name="图片占位符 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5400" y="1478977"/>
            <a:ext cx="5400599" cy="3038112"/>
          </a:xfrm>
          <a:custGeom>
            <a:avLst/>
            <a:gdLst>
              <a:gd name="connsiteX0" fmla="*/ 0 w 5348911"/>
              <a:gd name="connsiteY0" fmla="*/ 0 h 3009932"/>
              <a:gd name="connsiteX1" fmla="*/ 5348911 w 5348911"/>
              <a:gd name="connsiteY1" fmla="*/ 0 h 3009932"/>
              <a:gd name="connsiteX2" fmla="*/ 5348911 w 5348911"/>
              <a:gd name="connsiteY2" fmla="*/ 3009932 h 3009932"/>
              <a:gd name="connsiteX3" fmla="*/ 0 w 5348911"/>
              <a:gd name="connsiteY3" fmla="*/ 3009932 h 300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8911" h="3009932">
                <a:moveTo>
                  <a:pt x="0" y="0"/>
                </a:moveTo>
                <a:lnTo>
                  <a:pt x="5348911" y="0"/>
                </a:lnTo>
                <a:lnTo>
                  <a:pt x="5348911" y="3009932"/>
                </a:lnTo>
                <a:lnTo>
                  <a:pt x="0" y="3009932"/>
                </a:lnTo>
                <a:close/>
              </a:path>
            </a:pathLst>
          </a:custGeom>
          <a:solidFill>
            <a:srgbClr val="FFC000">
              <a:lumMod val="20000"/>
              <a:lumOff val="80000"/>
            </a:srgbClr>
          </a:solidFill>
          <a:ln w="63500">
            <a:noFill/>
          </a:ln>
          <a:effectLst/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06730" y="1200785"/>
            <a:ext cx="5804535" cy="5309870"/>
          </a:xfrm>
          <a:prstGeom prst="rect">
            <a:avLst/>
          </a:prstGeom>
          <a:effectLst/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b="7526"/>
          <a:stretch>
            <a:fillRect/>
          </a:stretch>
        </p:blipFill>
        <p:spPr>
          <a:xfrm>
            <a:off x="721633" y="1506427"/>
            <a:ext cx="5374366" cy="303811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0" name="http://photo-static-api.fotomore.com/creative/vcg/400/new/VCG211291947432.jpg?uid=386&amp;timestamp=1712285300&amp;sign=dea204e8717f784293f9aafb32ef9043" descr="&amp;pky230_sjzg_VCG211291947432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0" y="1364615"/>
            <a:ext cx="5374640" cy="361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20787" b="12805"/>
          <a:stretch>
            <a:fillRect/>
          </a:stretch>
        </p:blipFill>
        <p:spPr>
          <a:xfrm>
            <a:off x="0" y="-1"/>
            <a:ext cx="12191999" cy="68729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-238"/>
            <a:ext cx="12191999" cy="6872988"/>
          </a:xfrm>
          <a:prstGeom prst="rect">
            <a:avLst/>
          </a:prstGeom>
          <a:gradFill flip="none" rotWithShape="1">
            <a:gsLst>
              <a:gs pos="0">
                <a:srgbClr val="961318"/>
              </a:gs>
              <a:gs pos="54000">
                <a:srgbClr val="961318">
                  <a:alpha val="72000"/>
                </a:srgbClr>
              </a:gs>
              <a:gs pos="100000">
                <a:srgbClr val="961318">
                  <a:alpha val="9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416" y="146766"/>
            <a:ext cx="10359317" cy="6586418"/>
            <a:chOff x="839416" y="146766"/>
            <a:chExt cx="10359317" cy="6586418"/>
          </a:xfrm>
        </p:grpSpPr>
        <p:grpSp>
          <p:nvGrpSpPr>
            <p:cNvPr id="5" name="组合 4"/>
            <p:cNvGrpSpPr/>
            <p:nvPr/>
          </p:nvGrpSpPr>
          <p:grpSpPr>
            <a:xfrm>
              <a:off x="839416" y="1556792"/>
              <a:ext cx="5464175" cy="3744416"/>
              <a:chOff x="1438213" y="1556792"/>
              <a:chExt cx="5464175" cy="37444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35443" y="2885847"/>
                <a:ext cx="4766945" cy="101473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实现</a:t>
                </a: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过程</a:t>
                </a:r>
                <a:endPara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微软雅黑" panose="020B0503020204020204" charset="-122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438213" y="1556792"/>
                <a:ext cx="2520280" cy="3744416"/>
                <a:chOff x="1487488" y="1556792"/>
                <a:chExt cx="2520280" cy="3744416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4007768" y="1556792"/>
                  <a:ext cx="0" cy="7200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" name="直接连接符 11"/>
                <p:cNvCxnSpPr/>
                <p:nvPr/>
              </p:nvCxnSpPr>
              <p:spPr>
                <a:xfrm flipH="1">
                  <a:off x="1487488" y="1556792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487488" y="1556792"/>
                  <a:ext cx="0" cy="374441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1487488" y="5301208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4007768" y="4509120"/>
                  <a:ext cx="0" cy="79208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7404104" y="146766"/>
              <a:ext cx="3794629" cy="658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苹方 常规" panose="020B0300000000000000" pitchFamily="34" charset="-122"/>
                  <a:cs typeface="Roboto Condensed" panose="02000000000000000000" pitchFamily="2" charset="0"/>
                </a:rPr>
                <a:t>2</a:t>
              </a:r>
              <a:endParaRPr kumimoji="0" lang="zh-CN" altLang="en-US" sz="4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苹方 常规" panose="020B0300000000000000" pitchFamily="34" charset="-122"/>
                <a:cs typeface="Roboto Condensed" panose="02000000000000000000" pitchFamily="2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735546" y="4221088"/>
              <a:ext cx="760054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16" name="文本框 2"/>
          <p:cNvSpPr txBox="1"/>
          <p:nvPr/>
        </p:nvSpPr>
        <p:spPr>
          <a:xfrm>
            <a:off x="9987943" y="5546630"/>
            <a:ext cx="1960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sz="32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835" y="181793"/>
            <a:ext cx="4176464" cy="1273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示 14"/>
          <p:cNvGraphicFramePr/>
          <p:nvPr/>
        </p:nvGraphicFramePr>
        <p:xfrm>
          <a:off x="1270000" y="985354"/>
          <a:ext cx="964850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实现过程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cxnSp>
        <p:nvCxnSpPr>
          <p:cNvPr id="17" name="直接连接符 16"/>
          <p:cNvCxnSpPr/>
          <p:nvPr/>
        </p:nvCxnSpPr>
        <p:spPr>
          <a:xfrm>
            <a:off x="6042358" y="4366763"/>
            <a:ext cx="0" cy="380649"/>
          </a:xfrm>
          <a:prstGeom prst="line">
            <a:avLst/>
          </a:prstGeom>
          <a:noFill/>
          <a:ln w="19050" cap="flat" cmpd="sng" algn="ctr">
            <a:solidFill>
              <a:srgbClr val="961318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18" name="直接连接符 17"/>
          <p:cNvCxnSpPr/>
          <p:nvPr/>
        </p:nvCxnSpPr>
        <p:spPr>
          <a:xfrm flipV="1">
            <a:off x="2826083" y="2647818"/>
            <a:ext cx="0" cy="380649"/>
          </a:xfrm>
          <a:prstGeom prst="line">
            <a:avLst/>
          </a:prstGeom>
          <a:noFill/>
          <a:ln w="19050" cap="flat" cmpd="sng" algn="ctr">
            <a:solidFill>
              <a:srgbClr val="961318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 flipV="1">
            <a:off x="9031938" y="2647818"/>
            <a:ext cx="0" cy="380649"/>
          </a:xfrm>
          <a:prstGeom prst="line">
            <a:avLst/>
          </a:prstGeom>
          <a:noFill/>
          <a:ln w="19050" cap="flat" cmpd="sng" algn="ctr">
            <a:solidFill>
              <a:srgbClr val="961318"/>
            </a:solidFill>
            <a:prstDash val="solid"/>
            <a:miter lim="800000"/>
            <a:tailEnd type="oval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1193800" y="1048385"/>
            <a:ext cx="3265805" cy="1599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我是从周一开始做的，但是一开始，我并没有直接打算去复现论文内容，而是联系博扬师兄在培训时候讲的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邻接矩阵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多智能体一致性算法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，通过阅读论文，寻找他们之间的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关系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56560" y="1295509"/>
            <a:ext cx="3216795" cy="1279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通过对论文的阅读并加以自己的理解，我开始复现论文。过程异常的顺利，甚至只用了不到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天时间，就把所有图做了出来（除了那个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PDF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33960" y="4904114"/>
            <a:ext cx="3216795" cy="1599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刚刚上手，总是困难的。为了实现自己想要的某个功能，会不断的去查找资料、寻找解决办法。也是这个时候，我发现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谷歌浏览器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是多么的好用！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084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实现</a:t>
                </a: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过程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95" y="308610"/>
            <a:ext cx="4348480" cy="38633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2162810"/>
            <a:ext cx="4250055" cy="35979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95" y="4300220"/>
            <a:ext cx="4459605" cy="1981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990" y="984250"/>
            <a:ext cx="2706370" cy="488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8" b="6958"/>
          <a:stretch>
            <a:fillRect/>
          </a:stretch>
        </p:blipFill>
        <p:spPr>
          <a:xfrm>
            <a:off x="-8" y="-1"/>
            <a:ext cx="12191999" cy="68729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" y="2937"/>
            <a:ext cx="12191999" cy="6872988"/>
          </a:xfrm>
          <a:prstGeom prst="rect">
            <a:avLst/>
          </a:prstGeom>
          <a:gradFill flip="none" rotWithShape="1">
            <a:gsLst>
              <a:gs pos="0">
                <a:srgbClr val="961318"/>
              </a:gs>
              <a:gs pos="54000">
                <a:srgbClr val="961318">
                  <a:alpha val="72000"/>
                </a:srgbClr>
              </a:gs>
              <a:gs pos="100000">
                <a:srgbClr val="961318">
                  <a:alpha val="9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416" y="146766"/>
            <a:ext cx="10359317" cy="6586418"/>
            <a:chOff x="839416" y="146766"/>
            <a:chExt cx="10359317" cy="6586418"/>
          </a:xfrm>
        </p:grpSpPr>
        <p:grpSp>
          <p:nvGrpSpPr>
            <p:cNvPr id="5" name="组合 4"/>
            <p:cNvGrpSpPr/>
            <p:nvPr/>
          </p:nvGrpSpPr>
          <p:grpSpPr>
            <a:xfrm>
              <a:off x="839416" y="1556792"/>
              <a:ext cx="5628640" cy="3744416"/>
              <a:chOff x="1438213" y="1556792"/>
              <a:chExt cx="5628640" cy="37444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57033" y="2885847"/>
                <a:ext cx="4909820" cy="101473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论文</a:t>
                </a: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复现</a:t>
                </a:r>
                <a:endPara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微软雅黑" panose="020B0503020204020204" charset="-122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438213" y="1556792"/>
                <a:ext cx="2520280" cy="3744416"/>
                <a:chOff x="1487488" y="1556792"/>
                <a:chExt cx="2520280" cy="3744416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4007768" y="1556792"/>
                  <a:ext cx="0" cy="7200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" name="直接连接符 11"/>
                <p:cNvCxnSpPr/>
                <p:nvPr/>
              </p:nvCxnSpPr>
              <p:spPr>
                <a:xfrm flipH="1">
                  <a:off x="1487488" y="1556792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487488" y="1556792"/>
                  <a:ext cx="0" cy="374441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1487488" y="5301208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4007768" y="4509120"/>
                  <a:ext cx="0" cy="79208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7404104" y="146766"/>
              <a:ext cx="3794629" cy="658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苹方 常规" panose="020B0300000000000000" pitchFamily="34" charset="-122"/>
                  <a:cs typeface="Roboto Condensed" panose="02000000000000000000" pitchFamily="2" charset="0"/>
                </a:rPr>
                <a:t>3</a:t>
              </a:r>
              <a:endParaRPr kumimoji="0" lang="zh-CN" altLang="en-US" sz="4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苹方 常规" panose="020B0300000000000000" pitchFamily="34" charset="-122"/>
                <a:cs typeface="Roboto Condensed" panose="02000000000000000000" pitchFamily="2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735546" y="4221088"/>
              <a:ext cx="760054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16" name="文本框 2"/>
          <p:cNvSpPr txBox="1"/>
          <p:nvPr/>
        </p:nvSpPr>
        <p:spPr>
          <a:xfrm>
            <a:off x="9987943" y="5546630"/>
            <a:ext cx="1960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sz="32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835" y="181793"/>
            <a:ext cx="4176464" cy="1273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PP_MARK_KEY" val="7b99239e-2655-4688-a7ee-e4093eff6bee"/>
  <p:tag name="COMMONDATA" val="eyJoZGlkIjoiYWUyM2ZhYzcxNmU2MjE5Nzk2ZDQ1M2JkODZmYzdjOT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1011</Words>
  <Application>WPS 演示</Application>
  <PresentationFormat>宽屏</PresentationFormat>
  <Paragraphs>123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Arial</vt:lpstr>
      <vt:lpstr>等线</vt:lpstr>
      <vt:lpstr>思源宋体 Heavy</vt:lpstr>
      <vt:lpstr>Calibri Light</vt:lpstr>
      <vt:lpstr>Calibri</vt:lpstr>
      <vt:lpstr>华文行楷</vt:lpstr>
      <vt:lpstr>Arial Black</vt:lpstr>
      <vt:lpstr>苹方 常规</vt:lpstr>
      <vt:lpstr>Roboto Condensed</vt:lpstr>
      <vt:lpstr>黑体</vt:lpstr>
      <vt:lpstr>微软雅黑 Light</vt:lpstr>
      <vt:lpstr>Arial Unicode MS</vt:lpstr>
      <vt:lpstr>等线 Light</vt:lpstr>
      <vt:lpstr>Wide Latin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他无归期</cp:lastModifiedBy>
  <cp:revision>109</cp:revision>
  <dcterms:created xsi:type="dcterms:W3CDTF">2020-08-06T07:05:00Z</dcterms:created>
  <dcterms:modified xsi:type="dcterms:W3CDTF">2024-04-05T12:00:09Z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CB0B0626864049A69793C75708965EB0</vt:lpwstr>
  </property>
  <property fmtid="{D5CDD505-2E9C-101B-9397-08002B2CF9AE}" pid="3" name="KSOProductBuildVer">
    <vt:lpwstr>2052-11.1.0.12165</vt:lpwstr>
  </property>
</Properties>
</file>